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6208038" cy="37079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7" autoAdjust="0"/>
    <p:restoredTop sz="94660"/>
  </p:normalViewPr>
  <p:slideViewPr>
    <p:cSldViewPr snapToGrid="0">
      <p:cViewPr varScale="1">
        <p:scale>
          <a:sx n="13" d="100"/>
          <a:sy n="13" d="100"/>
        </p:scale>
        <p:origin x="226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71BA-06BD-4451-A024-D578E8C326C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CED65-11B5-4013-80C8-E4E76BB4C6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89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01803" y="1974134"/>
            <a:ext cx="22604433" cy="7166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1803" y="9870630"/>
            <a:ext cx="22604433" cy="23526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1802" y="34366969"/>
            <a:ext cx="5896809" cy="1974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71BA-06BD-4451-A024-D578E8C326C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81413" y="34366969"/>
            <a:ext cx="8845213" cy="1974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509427" y="34366969"/>
            <a:ext cx="5896809" cy="1974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CED65-11B5-4013-80C8-E4E76BB4C6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8" y="0"/>
            <a:ext cx="26209434" cy="3707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9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620762" rtl="0" eaLnBrk="1" latinLnBrk="0" hangingPunct="1">
        <a:lnSpc>
          <a:spcPct val="90000"/>
        </a:lnSpc>
        <a:spcBef>
          <a:spcPct val="0"/>
        </a:spcBef>
        <a:buNone/>
        <a:defRPr kumimoji="1" sz="12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5190" indent="-655190" algn="l" defTabSz="2620762" rtl="0" eaLnBrk="1" latinLnBrk="0" hangingPunct="1">
        <a:lnSpc>
          <a:spcPct val="90000"/>
        </a:lnSpc>
        <a:spcBef>
          <a:spcPts val="2866"/>
        </a:spcBef>
        <a:buFont typeface="Arial" panose="020B0604020202020204" pitchFamily="34" charset="0"/>
        <a:buChar char="•"/>
        <a:defRPr kumimoji="1" sz="8025" kern="1200">
          <a:solidFill>
            <a:schemeClr val="tx1"/>
          </a:solidFill>
          <a:latin typeface="+mn-lt"/>
          <a:ea typeface="+mn-ea"/>
          <a:cs typeface="+mn-cs"/>
        </a:defRPr>
      </a:lvl1pPr>
      <a:lvl2pPr marL="1965571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6879" kern="1200">
          <a:solidFill>
            <a:schemeClr val="tx1"/>
          </a:solidFill>
          <a:latin typeface="+mn-lt"/>
          <a:ea typeface="+mn-ea"/>
          <a:cs typeface="+mn-cs"/>
        </a:defRPr>
      </a:lvl2pPr>
      <a:lvl3pPr marL="3275952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732" kern="1200">
          <a:solidFill>
            <a:schemeClr val="tx1"/>
          </a:solidFill>
          <a:latin typeface="+mn-lt"/>
          <a:ea typeface="+mn-ea"/>
          <a:cs typeface="+mn-cs"/>
        </a:defRPr>
      </a:lvl3pPr>
      <a:lvl4pPr marL="4586333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4pPr>
      <a:lvl5pPr marL="5896714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5pPr>
      <a:lvl6pPr marL="7207095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6pPr>
      <a:lvl7pPr marL="8517476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7pPr>
      <a:lvl8pPr marL="9827857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8pPr>
      <a:lvl9pPr marL="11138238" indent="-655190" algn="l" defTabSz="2620762" rtl="0" eaLnBrk="1" latinLnBrk="0" hangingPunct="1">
        <a:lnSpc>
          <a:spcPct val="90000"/>
        </a:lnSpc>
        <a:spcBef>
          <a:spcPts val="1433"/>
        </a:spcBef>
        <a:buFont typeface="Arial" panose="020B0604020202020204" pitchFamily="34" charset="0"/>
        <a:buChar char="•"/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1pPr>
      <a:lvl2pPr marL="1310381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2pPr>
      <a:lvl3pPr marL="2620762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3pPr>
      <a:lvl4pPr marL="3931143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4pPr>
      <a:lvl5pPr marL="5241524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5pPr>
      <a:lvl6pPr marL="6551905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6pPr>
      <a:lvl7pPr marL="7862286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7pPr>
      <a:lvl8pPr marL="9172666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8pPr>
      <a:lvl9pPr marL="10483047" algn="l" defTabSz="2620762" rtl="0" eaLnBrk="1" latinLnBrk="0" hangingPunct="1">
        <a:defRPr kumimoji="1" sz="5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1681707"/>
            <a:ext cx="2620803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0000" b="1" kern="400" spc="-30" dirty="0">
                <a:ln w="1587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HG創英角ｺﾞｼｯｸUB" panose="020B0909000000000000" pitchFamily="49" charset="-128"/>
                <a:cs typeface="Calibri" panose="020F0502020204030204" pitchFamily="34" charset="0"/>
              </a:rPr>
              <a:t>2025.11.14</a:t>
            </a:r>
            <a:r>
              <a:rPr lang="en-US" altLang="ja-JP" sz="15000" b="1" kern="400" spc="-30" dirty="0">
                <a:ln w="1587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lang="ja-JP" altLang="en-US" sz="15000" b="1" kern="400" spc="-30" dirty="0">
                <a:ln w="1587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金</a:t>
            </a:r>
            <a:r>
              <a:rPr lang="en-US" altLang="ja-JP" sz="15000" b="1" kern="400" spc="-30">
                <a:ln w="1587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)</a:t>
            </a:r>
            <a:endParaRPr lang="ja-JP" altLang="en-US" sz="15000" b="1" kern="400" cap="none" spc="-30" dirty="0">
              <a:ln w="15875" cmpd="sng">
                <a:solidFill>
                  <a:schemeClr val="tx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44096" y="28162302"/>
            <a:ext cx="23995856" cy="2803433"/>
          </a:xfrm>
          <a:prstGeom prst="rect">
            <a:avLst/>
          </a:prstGeom>
          <a:noFill/>
        </p:spPr>
        <p:txBody>
          <a:bodyPr wrap="square" lIns="91440" tIns="216000" rIns="91440" bIns="45720" spcCol="540000" anchor="ctr">
            <a:spAutoFit/>
          </a:bodyPr>
          <a:lstStyle/>
          <a:p>
            <a:r>
              <a:rPr lang="en-US" altLang="ja-JP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※</a:t>
            </a:r>
            <a:r>
              <a:rPr lang="ja-JP" altLang="en-US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特別興行作品は割引対象外　</a:t>
            </a:r>
            <a:r>
              <a:rPr lang="en-US" altLang="ja-JP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※3D</a:t>
            </a:r>
            <a:r>
              <a:rPr lang="ja-JP" altLang="en-US" sz="5500" kern="400" spc="-30" dirty="0" err="1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、</a:t>
            </a:r>
            <a:r>
              <a:rPr lang="en-US" altLang="ja-JP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4DX</a:t>
            </a:r>
            <a:r>
              <a:rPr lang="ja-JP" altLang="en-US" sz="5500" kern="400" spc="-30" dirty="0" err="1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、</a:t>
            </a:r>
            <a:r>
              <a:rPr lang="en-US" altLang="ja-JP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IMAX</a:t>
            </a:r>
            <a:r>
              <a:rPr lang="ja-JP" altLang="en-US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作品は追加料金が必要</a:t>
            </a:r>
          </a:p>
          <a:p>
            <a:r>
              <a:rPr lang="en-US" altLang="ja-JP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※</a:t>
            </a:r>
            <a:r>
              <a:rPr lang="ja-JP" altLang="en-US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埼玉県内のローソン・ユナイテッドシネマ、ユナイテッド・シネマ、</a:t>
            </a:r>
            <a:endParaRPr lang="en-US" altLang="ja-JP" sz="5500" kern="400" spc="-30" dirty="0">
              <a:ln w="0" cmpd="sng">
                <a:solidFill>
                  <a:schemeClr val="tx1"/>
                </a:solidFill>
                <a:prstDash val="solid"/>
              </a:ln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  <a:cs typeface="Calibri" panose="020F0502020204030204" pitchFamily="34" charset="0"/>
            </a:endParaRPr>
          </a:p>
          <a:p>
            <a:r>
              <a:rPr lang="ja-JP" altLang="en-US" sz="5500" kern="400" spc="-30" dirty="0">
                <a:ln w="0" cmpd="sng">
                  <a:solidFill>
                    <a:schemeClr val="tx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ea"/>
                <a:cs typeface="Calibri" panose="020F0502020204030204" pitchFamily="34" charset="0"/>
              </a:rPr>
              <a:t>　シネプレックスでのみ実施</a:t>
            </a:r>
            <a:endParaRPr lang="ja-JP" altLang="en-US" sz="5500" kern="400" cap="none" spc="-30" dirty="0">
              <a:ln w="0" cmpd="sng">
                <a:solidFill>
                  <a:schemeClr val="tx1"/>
                </a:solidFill>
                <a:prstDash val="solid"/>
              </a:ln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06092" y="18101024"/>
            <a:ext cx="2399585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2000" b="1" dirty="0">
                <a:ln w="6600">
                  <a:solidFill>
                    <a:schemeClr val="accent2"/>
                  </a:solidFill>
                  <a:prstDash val="solid"/>
                </a:ln>
                <a:gradFill flip="none" rotWithShape="1">
                  <a:gsLst>
                    <a:gs pos="77000">
                      <a:srgbClr val="FFFF00"/>
                    </a:gs>
                    <a:gs pos="100000">
                      <a:srgbClr val="FFFF00"/>
                    </a:gs>
                    <a:gs pos="25000">
                      <a:schemeClr val="accent6">
                        <a:lumMod val="75000"/>
                      </a:schemeClr>
                    </a:gs>
                    <a:gs pos="0">
                      <a:schemeClr val="accent6">
                        <a:lumMod val="5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HAPPY BIRTHDAY SAITAMA -</a:t>
            </a:r>
            <a:endParaRPr lang="ja-JP" altLang="en-US" sz="12000" b="1" cap="none" spc="0" dirty="0">
              <a:ln w="6600">
                <a:solidFill>
                  <a:schemeClr val="accent2"/>
                </a:solidFill>
                <a:prstDash val="solid"/>
              </a:ln>
              <a:gradFill flip="none" rotWithShape="1">
                <a:gsLst>
                  <a:gs pos="77000">
                    <a:srgbClr val="FFFF00"/>
                  </a:gs>
                  <a:gs pos="100000">
                    <a:srgbClr val="FFFF00"/>
                  </a:gs>
                  <a:gs pos="25000">
                    <a:schemeClr val="accent6">
                      <a:lumMod val="75000"/>
                    </a:schemeClr>
                  </a:gs>
                  <a:gs pos="0">
                    <a:schemeClr val="accent6">
                      <a:lumMod val="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outerShdw dist="38100" dir="2700000" algn="tl" rotWithShape="0">
                  <a:schemeClr val="accent2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46035" y="21568189"/>
            <a:ext cx="15191979" cy="7017306"/>
          </a:xfrm>
          <a:prstGeom prst="rect">
            <a:avLst/>
          </a:prstGeom>
          <a:noFill/>
          <a:ln>
            <a:noFill/>
          </a:ln>
          <a:effectLst>
            <a:outerShdw blurRad="254000" dist="3175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5000" b="1" dirty="0">
                <a:ln w="190500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</a:rPr>
              <a:t>1,300</a:t>
            </a:r>
            <a:endParaRPr lang="ja-JP" altLang="en-US" sz="45000" b="1" cap="none" spc="0" dirty="0">
              <a:ln w="190500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Segoe UI Black" panose="020B0A02040204020203" pitchFamily="34" charset="0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20732304" y="22928458"/>
            <a:ext cx="4288353" cy="4768721"/>
            <a:chOff x="20813594" y="22987067"/>
            <a:chExt cx="4288353" cy="4768721"/>
          </a:xfrm>
        </p:grpSpPr>
        <p:sp>
          <p:nvSpPr>
            <p:cNvPr id="11" name="正方形/長方形 10"/>
            <p:cNvSpPr/>
            <p:nvPr/>
          </p:nvSpPr>
          <p:spPr>
            <a:xfrm>
              <a:off x="21262434" y="23816248"/>
              <a:ext cx="3390672" cy="3939540"/>
            </a:xfrm>
            <a:prstGeom prst="rect">
              <a:avLst/>
            </a:prstGeom>
            <a:noFill/>
            <a:ln>
              <a:noFill/>
            </a:ln>
            <a:effectLst>
              <a:outerShdw blurRad="254000" dist="3175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1440" tIns="45720" rIns="91440" bIns="45720">
              <a:spAutoFit/>
            </a:bodyPr>
            <a:lstStyle/>
            <a:p>
              <a:r>
                <a:rPr lang="ja-JP" altLang="en-US" sz="25000" b="1" dirty="0">
                  <a:ln w="88900">
                    <a:solidFill>
                      <a:schemeClr val="bg1"/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円</a:t>
              </a:r>
              <a:endParaRPr lang="ja-JP" altLang="en-US" sz="25000" b="1" cap="none" spc="0" dirty="0">
                <a:ln w="88900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20813594" y="22987067"/>
              <a:ext cx="4288353" cy="1323439"/>
            </a:xfrm>
            <a:prstGeom prst="rect">
              <a:avLst/>
            </a:prstGeom>
            <a:noFill/>
            <a:ln>
              <a:noFill/>
            </a:ln>
            <a:effectLst>
              <a:outerShdw blurRad="254000" dist="3175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altLang="ja-JP" sz="8000" b="1" dirty="0">
                  <a:ln w="3175">
                    <a:solidFill>
                      <a:schemeClr val="bg1"/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〈</a:t>
              </a:r>
              <a:r>
                <a:rPr lang="ja-JP" altLang="en-US" sz="8000" b="1" dirty="0">
                  <a:ln w="3175">
                    <a:solidFill>
                      <a:schemeClr val="bg1"/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税込</a:t>
              </a:r>
              <a:r>
                <a:rPr lang="en-US" altLang="ja-JP" sz="8000" b="1" dirty="0">
                  <a:ln w="3175">
                    <a:solidFill>
                      <a:schemeClr val="bg1"/>
                    </a:solidFill>
                    <a:prstDash val="solid"/>
                  </a:ln>
                  <a:solidFill>
                    <a:srgbClr val="FF66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〉</a:t>
              </a:r>
              <a:endParaRPr lang="ja-JP" altLang="en-US" sz="8000" b="1" cap="none" spc="0" dirty="0">
                <a:ln w="31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sp>
        <p:nvSpPr>
          <p:cNvPr id="15" name="正方形/長方形 14"/>
          <p:cNvSpPr/>
          <p:nvPr/>
        </p:nvSpPr>
        <p:spPr>
          <a:xfrm>
            <a:off x="1157885" y="5153672"/>
            <a:ext cx="23892269" cy="124033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0000" b="1" dirty="0">
                <a:ln w="2540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埼 玉</a:t>
            </a:r>
          </a:p>
          <a:p>
            <a:pPr algn="ctr"/>
            <a:r>
              <a:rPr lang="ja-JP" altLang="en-US" sz="40000" b="1" dirty="0">
                <a:ln w="2540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県民の日</a:t>
            </a:r>
            <a:endParaRPr lang="ja-JP" altLang="en-US" sz="40000" b="1" cap="none" spc="0" dirty="0">
              <a:ln w="2540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2112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56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HG創英角ｺﾞｼｯｸUB</vt:lpstr>
      <vt:lpstr>游ゴシック</vt:lpstr>
      <vt:lpstr>游ゴシック Light</vt:lpstr>
      <vt:lpstr>Arial</vt:lpstr>
      <vt:lpstr>Calibri</vt:lpstr>
      <vt:lpstr>Calibri Light</vt:lpstr>
      <vt:lpstr>Segoe UI Black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Ishizuka, Miho</dc:creator>
  <cp:lastModifiedBy>UC_Kasukabe General Manager</cp:lastModifiedBy>
  <cp:revision>9</cp:revision>
  <dcterms:created xsi:type="dcterms:W3CDTF">2024-10-28T22:52:00Z</dcterms:created>
  <dcterms:modified xsi:type="dcterms:W3CDTF">2025-11-13T06:30:05Z</dcterms:modified>
</cp:coreProperties>
</file>